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9.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5" r:id="rId3"/>
    <p:sldMasterId id="2147483778" r:id="rId4"/>
    <p:sldMasterId id="2147483796" r:id="rId5"/>
    <p:sldMasterId id="2147483832" r:id="rId6"/>
    <p:sldMasterId id="2147483868" r:id="rId7"/>
    <p:sldMasterId id="2147483886" r:id="rId8"/>
    <p:sldMasterId id="2147483904" r:id="rId9"/>
    <p:sldMasterId id="2147483922" r:id="rId10"/>
  </p:sldMasterIdLst>
  <p:sldIdLst>
    <p:sldId id="263" r:id="rId11"/>
    <p:sldId id="264" r:id="rId12"/>
    <p:sldId id="259" r:id="rId13"/>
    <p:sldId id="260" r:id="rId14"/>
    <p:sldId id="265" r:id="rId15"/>
    <p:sldId id="266" r:id="rId16"/>
    <p:sldId id="267" r:id="rId17"/>
    <p:sldId id="268"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2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09396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164638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732571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245167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025466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49004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8230947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673778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74038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89167134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467377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19697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33D4778-BCC1-4AC1-9D2D-43CCEE5A9A1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28606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9576685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94374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47037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587991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235283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129059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5729086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80216459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8905009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863132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2688539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0198222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349588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802130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5690069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233320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58429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182962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180094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6880731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11817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3D4778-BCC1-4AC1-9D2D-43CCEE5A9A1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021173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6123105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1943289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1323458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2289931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530778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8475917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64154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88259940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4445866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79333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757343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4350094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9644249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8579073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47038918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01800201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0495168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76798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5732231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9279723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133142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0866620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050979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93342597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33D4778-BCC1-4AC1-9D2D-43CCEE5A9A15}"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5372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140786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7845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0183949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745106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47370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847416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3495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0673909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810052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1803051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52979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37830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457489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70013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943082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20572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3549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764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338012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97602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493492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64652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876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10830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578728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733075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222540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4221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162493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42226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9488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69393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9704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55779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71159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620009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21290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41779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5838198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9395679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88028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9448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3523340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652318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60573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3563136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155765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852395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5251911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801365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36336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37877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9474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58404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158074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495673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5788688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51615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3312439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585899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348854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911557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0378335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48165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4607023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5518444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618542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989418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57119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269640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919395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2512805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2680681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840441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32784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6794402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4416865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903792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2813597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349691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8544518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988199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9229656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0653624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336025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16432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9769797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3143632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1022182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6885708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8492413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2738536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4325239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2265256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181946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BD899-35FF-4BBB-AEDA-40FC4BBD90B2}" type="datetimeFigureOut">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1745137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79354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97303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BD899-35FF-4BBB-AEDA-40FC4BBD90B2}" type="datetimeFigureOut">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17274819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6875528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41455243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9457913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8995792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347019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BD899-35FF-4BBB-AEDA-40FC4BBD90B2}" type="datetimeFigureOut">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5837062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31088252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DBD899-35FF-4BBB-AEDA-40FC4BBD90B2}" type="datetimeFigureOut">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7786747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BD899-35FF-4BBB-AEDA-40FC4BBD90B2}" type="datetimeFigureOut">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D4778-BCC1-4AC1-9D2D-43CCEE5A9A15}" type="slidenum">
              <a:rPr lang="en-US" smtClean="0"/>
              <a:t>‹#›</a:t>
            </a:fld>
            <a:endParaRPr lang="en-US"/>
          </a:p>
        </p:txBody>
      </p:sp>
    </p:spTree>
    <p:extLst>
      <p:ext uri="{BB962C8B-B14F-4D97-AF65-F5344CB8AC3E}">
        <p14:creationId xmlns:p14="http://schemas.microsoft.com/office/powerpoint/2010/main" val="251727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theme" Target="../theme/theme10.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image" Target="../media/image18.png"/><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image" Target="../media/image17.png"/><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4.xml"/><Relationship Id="rId3" Type="http://schemas.openxmlformats.org/officeDocument/2006/relationships/slideLayout" Target="../slideLayouts/slideLayout52.xml"/><Relationship Id="rId21" Type="http://schemas.openxmlformats.org/officeDocument/2006/relationships/image" Target="../media/image4.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3.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5.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theme" Target="../theme/theme7.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image" Target="../media/image10.png"/><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theme" Target="../theme/theme8.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theme" Target="../theme/theme9.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2716886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3272397157"/>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49213112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96962758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3794882310"/>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78972830"/>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500362473"/>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2394125416"/>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2476548372"/>
      </p:ext>
    </p:extLst>
  </p:cSld>
  <p:clrMap bg1="dk1" tx1="lt1" bg2="dk2"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DBD899-35FF-4BBB-AEDA-40FC4BBD90B2}" type="datetimeFigureOut">
              <a:rPr lang="en-US" smtClean="0"/>
              <a:t>11/6/2015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3D4778-BCC1-4AC1-9D2D-43CCEE5A9A15}" type="slidenum">
              <a:rPr lang="en-US" smtClean="0"/>
              <a:t>‹#›</a:t>
            </a:fld>
            <a:endParaRPr lang="en-US"/>
          </a:p>
        </p:txBody>
      </p:sp>
    </p:spTree>
    <p:extLst>
      <p:ext uri="{BB962C8B-B14F-4D97-AF65-F5344CB8AC3E}">
        <p14:creationId xmlns:p14="http://schemas.microsoft.com/office/powerpoint/2010/main" val="1673412777"/>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5274" y="2081463"/>
            <a:ext cx="7182631" cy="1119689"/>
          </a:xfrm>
        </p:spPr>
        <p:txBody>
          <a:bodyPr>
            <a:normAutofit/>
          </a:bodyPr>
          <a:lstStyle/>
          <a:p>
            <a:r>
              <a:rPr lang="en-US" sz="6600" dirty="0" smtClean="0">
                <a:latin typeface="Monotype Corsiva" panose="03010101010201010101" pitchFamily="66" charset="0"/>
              </a:rPr>
              <a:t>Video search by Image</a:t>
            </a:r>
            <a:endParaRPr lang="en-US" sz="6600" dirty="0">
              <a:latin typeface="Monotype Corsiva" panose="03010101010201010101" pitchFamily="66" charset="0"/>
            </a:endParaRPr>
          </a:p>
        </p:txBody>
      </p:sp>
      <p:sp>
        <p:nvSpPr>
          <p:cNvPr id="3" name="Subtitle 2"/>
          <p:cNvSpPr>
            <a:spLocks noGrp="1"/>
          </p:cNvSpPr>
          <p:nvPr>
            <p:ph type="subTitle" idx="1"/>
          </p:nvPr>
        </p:nvSpPr>
        <p:spPr>
          <a:xfrm>
            <a:off x="3190792" y="3778757"/>
            <a:ext cx="7625597" cy="1126283"/>
          </a:xfrm>
        </p:spPr>
        <p:txBody>
          <a:bodyPr>
            <a:normAutofit fontScale="77500" lnSpcReduction="20000"/>
          </a:bodyPr>
          <a:lstStyle/>
          <a:p>
            <a:pPr algn="ctr"/>
            <a:r>
              <a:rPr lang="en-US" sz="4800" dirty="0" smtClean="0">
                <a:latin typeface="Monotype Corsiva" panose="03010101010201010101" pitchFamily="66" charset="0"/>
              </a:rPr>
              <a:t>CSE327 – Image and Vision Computing</a:t>
            </a:r>
          </a:p>
          <a:p>
            <a:pPr algn="ctr"/>
            <a:r>
              <a:rPr lang="en-US" sz="4800" dirty="0" smtClean="0">
                <a:latin typeface="Monotype Corsiva" panose="03010101010201010101" pitchFamily="66" charset="0"/>
              </a:rPr>
              <a:t>G1 Slot – Prof. </a:t>
            </a:r>
            <a:r>
              <a:rPr lang="en-US" sz="4800" dirty="0" err="1" smtClean="0">
                <a:latin typeface="Monotype Corsiva" panose="03010101010201010101" pitchFamily="66" charset="0"/>
              </a:rPr>
              <a:t>Bharathi</a:t>
            </a:r>
            <a:r>
              <a:rPr lang="en-US" sz="4800" dirty="0" smtClean="0">
                <a:latin typeface="Monotype Corsiva" panose="03010101010201010101" pitchFamily="66" charset="0"/>
              </a:rPr>
              <a:t> Raja. S</a:t>
            </a:r>
            <a:endParaRPr lang="en-US" sz="4800" dirty="0">
              <a:latin typeface="Monotype Corsiva" panose="03010101010201010101" pitchFamily="66" charset="0"/>
            </a:endParaRPr>
          </a:p>
        </p:txBody>
      </p:sp>
    </p:spTree>
    <p:extLst>
      <p:ext uri="{BB962C8B-B14F-4D97-AF65-F5344CB8AC3E}">
        <p14:creationId xmlns:p14="http://schemas.microsoft.com/office/powerpoint/2010/main" val="2511038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408750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solidFill>
                  <a:srgbClr val="FFC000"/>
                </a:solidFill>
                <a:latin typeface="Monotype Corsiva" panose="03010101010201010101" pitchFamily="66" charset="0"/>
              </a:rPr>
              <a:t>Team Members:</a:t>
            </a:r>
            <a:endParaRPr lang="en-US" b="1" u="sng" dirty="0">
              <a:solidFill>
                <a:srgbClr val="FFC000"/>
              </a:solidFill>
              <a:latin typeface="Monotype Corsiva" panose="03010101010201010101" pitchFamily="66" charset="0"/>
            </a:endParaRPr>
          </a:p>
        </p:txBody>
      </p:sp>
      <p:sp>
        <p:nvSpPr>
          <p:cNvPr id="3" name="Content Placeholder 2"/>
          <p:cNvSpPr>
            <a:spLocks noGrp="1"/>
          </p:cNvSpPr>
          <p:nvPr>
            <p:ph idx="1"/>
          </p:nvPr>
        </p:nvSpPr>
        <p:spPr>
          <a:xfrm>
            <a:off x="1104293" y="1532218"/>
            <a:ext cx="8946541" cy="4195481"/>
          </a:xfrm>
        </p:spPr>
        <p:txBody>
          <a:bodyPr>
            <a:normAutofit/>
          </a:bodyPr>
          <a:lstStyle/>
          <a:p>
            <a:r>
              <a:rPr lang="en-US" sz="2400" dirty="0" smtClean="0">
                <a:solidFill>
                  <a:schemeClr val="bg1"/>
                </a:solidFill>
                <a:latin typeface="Times New Roman" panose="02020603050405020304" pitchFamily="18" charset="0"/>
                <a:cs typeface="Times New Roman" panose="02020603050405020304" pitchFamily="18" charset="0"/>
              </a:rPr>
              <a:t>D. Shashank                         – 13BCE1036</a:t>
            </a:r>
          </a:p>
          <a:p>
            <a:r>
              <a:rPr lang="en-US" sz="2400" dirty="0" smtClean="0">
                <a:solidFill>
                  <a:schemeClr val="bg1"/>
                </a:solidFill>
                <a:latin typeface="Times New Roman" panose="02020603050405020304" pitchFamily="18" charset="0"/>
                <a:cs typeface="Times New Roman" panose="02020603050405020304" pitchFamily="18" charset="0"/>
              </a:rPr>
              <a:t>Harshwardhan Agarwal        – 13BCE1052</a:t>
            </a:r>
          </a:p>
          <a:p>
            <a:r>
              <a:rPr lang="en-US" sz="2400" dirty="0" smtClean="0">
                <a:solidFill>
                  <a:schemeClr val="bg1"/>
                </a:solidFill>
                <a:latin typeface="Times New Roman" panose="02020603050405020304" pitchFamily="18" charset="0"/>
                <a:cs typeface="Times New Roman" panose="02020603050405020304" pitchFamily="18" charset="0"/>
              </a:rPr>
              <a:t>K. Gourav                              - 13BCE1068</a:t>
            </a:r>
          </a:p>
          <a:p>
            <a:r>
              <a:rPr lang="en-US" sz="2400" dirty="0" smtClean="0">
                <a:solidFill>
                  <a:schemeClr val="bg1"/>
                </a:solidFill>
                <a:latin typeface="Times New Roman" panose="02020603050405020304" pitchFamily="18" charset="0"/>
                <a:cs typeface="Times New Roman" panose="02020603050405020304" pitchFamily="18" charset="0"/>
              </a:rPr>
              <a:t>S. Nikesh Kumar Reddy       – 13BCE1136</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7349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345273"/>
            <a:ext cx="8610600" cy="1293028"/>
          </a:xfrm>
        </p:spPr>
        <p:txBody>
          <a:bodyPr/>
          <a:lstStyle/>
          <a:p>
            <a:pPr algn="ctr"/>
            <a:r>
              <a:rPr lang="en-US" b="1" u="sng" cap="none" dirty="0" smtClean="0">
                <a:solidFill>
                  <a:schemeClr val="accent3">
                    <a:lumMod val="75000"/>
                  </a:schemeClr>
                </a:solidFill>
                <a:latin typeface="Monotype Corsiva" panose="03010101010201010101" pitchFamily="66" charset="0"/>
              </a:rPr>
              <a:t>Abstract</a:t>
            </a:r>
            <a:endParaRPr lang="en-US" b="1" u="sng" dirty="0">
              <a:solidFill>
                <a:schemeClr val="accent3">
                  <a:lumMod val="75000"/>
                </a:schemeClr>
              </a:solidFill>
              <a:latin typeface="Monotype Corsiva" panose="03010101010201010101" pitchFamily="66" charset="0"/>
            </a:endParaRPr>
          </a:p>
        </p:txBody>
      </p:sp>
      <p:sp>
        <p:nvSpPr>
          <p:cNvPr id="3" name="Content Placeholder 2"/>
          <p:cNvSpPr>
            <a:spLocks noGrp="1"/>
          </p:cNvSpPr>
          <p:nvPr>
            <p:ph idx="1"/>
          </p:nvPr>
        </p:nvSpPr>
        <p:spPr>
          <a:xfrm>
            <a:off x="203200" y="1638302"/>
            <a:ext cx="11709400" cy="4927598"/>
          </a:xfrm>
        </p:spPr>
        <p:txBody>
          <a:bodyPr/>
          <a:lstStyle/>
          <a:p>
            <a:pPr marL="0" indent="0">
              <a:buNone/>
            </a:pPr>
            <a:r>
              <a:rPr lang="en-US" dirty="0" smtClean="0">
                <a:solidFill>
                  <a:schemeClr val="bg1"/>
                </a:solidFill>
                <a:latin typeface="Times New Roman" panose="02020603050405020304" pitchFamily="18" charset="0"/>
                <a:cs typeface="Times New Roman" panose="02020603050405020304" pitchFamily="18" charset="0"/>
              </a:rPr>
              <a:t>Google and YouTube are some of the famous video search engines. We often search videos on internet but sometimes we may not know the description of the video we are looking for but we might be having a picture related to the video through which we want to find some videos which contain information related to the picture. As google has already implemented image search by image, in a similar manner, this project deals with searching a video or a set of videos with the help of an input image.</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296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369"/>
            <a:ext cx="11646568" cy="1026695"/>
          </a:xfrm>
        </p:spPr>
        <p:txBody>
          <a:bodyPr/>
          <a:lstStyle/>
          <a:p>
            <a:pPr algn="ctr"/>
            <a:r>
              <a:rPr lang="en-US" sz="5400" dirty="0" smtClean="0">
                <a:latin typeface="French Script MT" panose="03020402040607040605" pitchFamily="66" charset="0"/>
              </a:rPr>
              <a:t>Challenges</a:t>
            </a:r>
            <a:endParaRPr lang="en-US" sz="5400" dirty="0">
              <a:latin typeface="French Script MT" panose="03020402040607040605" pitchFamily="66" charset="0"/>
            </a:endParaRPr>
          </a:p>
        </p:txBody>
      </p:sp>
      <p:sp>
        <p:nvSpPr>
          <p:cNvPr id="3" name="Content Placeholder 2"/>
          <p:cNvSpPr>
            <a:spLocks noGrp="1"/>
          </p:cNvSpPr>
          <p:nvPr>
            <p:ph idx="1"/>
          </p:nvPr>
        </p:nvSpPr>
        <p:spPr>
          <a:xfrm>
            <a:off x="312821" y="1056637"/>
            <a:ext cx="10130590" cy="5342021"/>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These are some of the challenges which we face during the video search process.</a:t>
            </a:r>
          </a:p>
          <a:p>
            <a:pPr marL="0" indent="0">
              <a:buNone/>
            </a:pPr>
            <a:r>
              <a:rPr lang="en-US" sz="2000" dirty="0" smtClean="0">
                <a:latin typeface="Times New Roman" panose="02020603050405020304" pitchFamily="18" charset="0"/>
                <a:cs typeface="Times New Roman" panose="02020603050405020304" pitchFamily="18" charset="0"/>
              </a:rPr>
              <a:t>The input image and the required video might not be of same pixel intensities. Image scaling must be done</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The output should be a set of videos instead of a single video in which the given image is present.</a:t>
            </a:r>
          </a:p>
          <a:p>
            <a:pPr marL="0" indent="0">
              <a:buNone/>
            </a:pPr>
            <a:r>
              <a:rPr lang="en-US" sz="2000" dirty="0">
                <a:latin typeface="Times New Roman" panose="02020603050405020304" pitchFamily="18" charset="0"/>
                <a:cs typeface="Times New Roman" panose="02020603050405020304" pitchFamily="18" charset="0"/>
              </a:rPr>
              <a:t>The image comparison should be in a probabilistic manner so that even if 70% of the image matches, the video should be one among the outputs because the video quality and image quality might not sync with each other.</a:t>
            </a:r>
          </a:p>
          <a:p>
            <a:pPr marL="0" indent="0">
              <a:buNone/>
            </a:pPr>
            <a:r>
              <a:rPr lang="en-US" sz="2000" dirty="0">
                <a:latin typeface="Times New Roman" panose="02020603050405020304" pitchFamily="18" charset="0"/>
                <a:cs typeface="Times New Roman" panose="02020603050405020304" pitchFamily="18" charset="0"/>
              </a:rPr>
              <a:t>Each and every video should be divided into frames and each frame should be compared. This process takes a longer time which should be reduced as much as possible.</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510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004" y="140368"/>
            <a:ext cx="10897018" cy="1122947"/>
          </a:xfrm>
        </p:spPr>
        <p:txBody>
          <a:bodyPr>
            <a:normAutofit/>
          </a:bodyPr>
          <a:lstStyle/>
          <a:p>
            <a:pPr algn="ctr"/>
            <a:r>
              <a:rPr lang="en-US" sz="4800" b="1" cap="none" dirty="0" smtClean="0">
                <a:solidFill>
                  <a:srgbClr val="FFC000"/>
                </a:solidFill>
                <a:latin typeface="Monotype Corsiva" panose="03010101010201010101" pitchFamily="66" charset="0"/>
              </a:rPr>
              <a:t>Modules</a:t>
            </a:r>
            <a:endParaRPr lang="en-US" sz="4800" b="1" cap="none" dirty="0">
              <a:solidFill>
                <a:srgbClr val="FFC000"/>
              </a:solidFill>
              <a:latin typeface="Monotype Corsiva" panose="03010101010201010101" pitchFamily="66" charset="0"/>
            </a:endParaRPr>
          </a:p>
        </p:txBody>
      </p:sp>
      <p:sp>
        <p:nvSpPr>
          <p:cNvPr id="3" name="Content Placeholder 2"/>
          <p:cNvSpPr>
            <a:spLocks noGrp="1"/>
          </p:cNvSpPr>
          <p:nvPr>
            <p:ph idx="1"/>
          </p:nvPr>
        </p:nvSpPr>
        <p:spPr>
          <a:xfrm>
            <a:off x="397042" y="1263315"/>
            <a:ext cx="10659979" cy="5305927"/>
          </a:xfrm>
        </p:spPr>
        <p:txBody>
          <a:bodyPr/>
          <a:lstStyle/>
          <a:p>
            <a:pPr marL="0" indent="0">
              <a:buNone/>
            </a:pPr>
            <a:r>
              <a:rPr lang="en-US" sz="2400" dirty="0" smtClean="0">
                <a:solidFill>
                  <a:srgbClr val="92D050"/>
                </a:solidFill>
                <a:latin typeface="Times New Roman" panose="02020603050405020304" pitchFamily="18" charset="0"/>
                <a:cs typeface="Times New Roman" panose="02020603050405020304" pitchFamily="18" charset="0"/>
              </a:rPr>
              <a:t>The whole process has been divided into three modules. They are:</a:t>
            </a:r>
          </a:p>
          <a:p>
            <a:r>
              <a:rPr lang="en-US" sz="2400" dirty="0" smtClean="0">
                <a:solidFill>
                  <a:srgbClr val="92D050"/>
                </a:solidFill>
                <a:latin typeface="Times New Roman" panose="02020603050405020304" pitchFamily="18" charset="0"/>
                <a:cs typeface="Times New Roman" panose="02020603050405020304" pitchFamily="18" charset="0"/>
              </a:rPr>
              <a:t>Frame split Module</a:t>
            </a:r>
          </a:p>
          <a:p>
            <a:r>
              <a:rPr lang="en-US" sz="2400" dirty="0" smtClean="0">
                <a:solidFill>
                  <a:srgbClr val="92D050"/>
                </a:solidFill>
                <a:latin typeface="Times New Roman" panose="02020603050405020304" pitchFamily="18" charset="0"/>
                <a:cs typeface="Times New Roman" panose="02020603050405020304" pitchFamily="18" charset="0"/>
              </a:rPr>
              <a:t>Image comparison Module</a:t>
            </a:r>
          </a:p>
          <a:p>
            <a:r>
              <a:rPr lang="en-US" sz="2400" dirty="0" smtClean="0">
                <a:solidFill>
                  <a:srgbClr val="92D050"/>
                </a:solidFill>
                <a:latin typeface="Times New Roman" panose="02020603050405020304" pitchFamily="18" charset="0"/>
                <a:cs typeface="Times New Roman" panose="02020603050405020304" pitchFamily="18" charset="0"/>
              </a:rPr>
              <a:t>Video Extraction Module</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14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24590"/>
            <a:ext cx="10353761" cy="942474"/>
          </a:xfrm>
        </p:spPr>
        <p:txBody>
          <a:bodyPr>
            <a:normAutofit/>
          </a:bodyPr>
          <a:lstStyle/>
          <a:p>
            <a:r>
              <a:rPr lang="en-US" sz="4800" cap="none" dirty="0" smtClean="0">
                <a:latin typeface="Algerian" panose="04020705040A02060702" pitchFamily="82" charset="0"/>
              </a:rPr>
              <a:t>Frame split module</a:t>
            </a:r>
            <a:endParaRPr lang="en-US" sz="4800" cap="none" dirty="0">
              <a:latin typeface="Algerian" panose="04020705040A02060702" pitchFamily="82" charset="0"/>
            </a:endParaRPr>
          </a:p>
        </p:txBody>
      </p:sp>
      <p:sp>
        <p:nvSpPr>
          <p:cNvPr id="3" name="Content Placeholder 2"/>
          <p:cNvSpPr>
            <a:spLocks noGrp="1"/>
          </p:cNvSpPr>
          <p:nvPr>
            <p:ph idx="1"/>
          </p:nvPr>
        </p:nvSpPr>
        <p:spPr>
          <a:xfrm>
            <a:off x="397042" y="1275347"/>
            <a:ext cx="11381874" cy="5329989"/>
          </a:xfrm>
        </p:spPr>
        <p:txBody>
          <a:bodyPr/>
          <a:lstStyle/>
          <a:p>
            <a:r>
              <a:rPr lang="en-US" dirty="0" smtClean="0"/>
              <a:t>The several videos that are to be checked in if the image is a part of should be split into different number of frames as per the number of frames that are estimated to be compared, video size and rate of splitting the frames.</a:t>
            </a:r>
          </a:p>
          <a:p>
            <a:r>
              <a:rPr lang="en-US" dirty="0" smtClean="0"/>
              <a:t>In this way for every particular amount of time, a frame is obtained. One frame at a moment can be describes as at the moment, the video is frozen, taken a snapshot and relieved.</a:t>
            </a:r>
          </a:p>
          <a:p>
            <a:r>
              <a:rPr lang="en-US" dirty="0" smtClean="0"/>
              <a:t>This module is done through MATLAB using inbuilt functions such as “</a:t>
            </a:r>
            <a:r>
              <a:rPr lang="en-US" dirty="0" err="1" smtClean="0"/>
              <a:t>nargin</a:t>
            </a:r>
            <a:r>
              <a:rPr lang="en-US" dirty="0" smtClean="0"/>
              <a:t>” etc.</a:t>
            </a:r>
            <a:endParaRPr lang="en-US" dirty="0"/>
          </a:p>
        </p:txBody>
      </p:sp>
    </p:spTree>
    <p:extLst>
      <p:ext uri="{BB962C8B-B14F-4D97-AF65-F5344CB8AC3E}">
        <p14:creationId xmlns:p14="http://schemas.microsoft.com/office/powerpoint/2010/main" val="298721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348916"/>
            <a:ext cx="10364451" cy="1095757"/>
          </a:xfrm>
        </p:spPr>
        <p:txBody>
          <a:bodyPr>
            <a:normAutofit/>
          </a:bodyPr>
          <a:lstStyle/>
          <a:p>
            <a:r>
              <a:rPr lang="en-US" sz="6600" cap="none" dirty="0" smtClean="0">
                <a:solidFill>
                  <a:srgbClr val="00B0F0"/>
                </a:solidFill>
                <a:latin typeface="French Script MT" panose="03020402040607040605" pitchFamily="66" charset="0"/>
              </a:rPr>
              <a:t>Image Comparison module</a:t>
            </a:r>
            <a:endParaRPr lang="en-US" sz="6600" cap="none" dirty="0">
              <a:solidFill>
                <a:srgbClr val="00B0F0"/>
              </a:solidFill>
              <a:latin typeface="French Script MT" panose="03020402040607040605" pitchFamily="66" charset="0"/>
            </a:endParaRPr>
          </a:p>
        </p:txBody>
      </p:sp>
      <p:sp>
        <p:nvSpPr>
          <p:cNvPr id="3" name="Content Placeholder 2"/>
          <p:cNvSpPr>
            <a:spLocks noGrp="1"/>
          </p:cNvSpPr>
          <p:nvPr>
            <p:ph sz="quarter" idx="13"/>
          </p:nvPr>
        </p:nvSpPr>
        <p:spPr>
          <a:xfrm>
            <a:off x="770021" y="1672389"/>
            <a:ext cx="10507579" cy="4632157"/>
          </a:xfrm>
        </p:spPr>
        <p:txBody>
          <a:bodyPr>
            <a:normAutofit/>
          </a:bodyPr>
          <a:lstStyle/>
          <a:p>
            <a:r>
              <a:rPr lang="en-US" sz="2800" cap="none" dirty="0" smtClean="0">
                <a:solidFill>
                  <a:srgbClr val="FF0000"/>
                </a:solidFill>
                <a:latin typeface="Monotype Corsiva" panose="03010101010201010101" pitchFamily="66" charset="0"/>
              </a:rPr>
              <a:t>The divided frames are compared with the input image pixel by pixel in a probabilistic manner in such a way that the image – frame coincidence or match percentage is above a pre-defined threshold.</a:t>
            </a:r>
          </a:p>
          <a:p>
            <a:r>
              <a:rPr lang="en-US" sz="2800" cap="none" dirty="0" smtClean="0">
                <a:solidFill>
                  <a:srgbClr val="FF0000"/>
                </a:solidFill>
                <a:latin typeface="Monotype Corsiva" panose="03010101010201010101" pitchFamily="66" charset="0"/>
              </a:rPr>
              <a:t>If the image matches more than 70% of the frame, then that particular frame can be considered equivalent to the image but is given a lower priority compared to any other frame which has a match percentage more than the previous frame.</a:t>
            </a:r>
            <a:endParaRPr lang="en-US" sz="2800" cap="none" dirty="0">
              <a:solidFill>
                <a:srgbClr val="FF0000"/>
              </a:solidFill>
              <a:latin typeface="Monotype Corsiva" panose="03010101010201010101" pitchFamily="66" charset="0"/>
            </a:endParaRPr>
          </a:p>
        </p:txBody>
      </p:sp>
    </p:spTree>
    <p:extLst>
      <p:ext uri="{BB962C8B-B14F-4D97-AF65-F5344CB8AC3E}">
        <p14:creationId xmlns:p14="http://schemas.microsoft.com/office/powerpoint/2010/main" val="2087095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508" y="489284"/>
            <a:ext cx="9905998" cy="978568"/>
          </a:xfrm>
        </p:spPr>
        <p:txBody>
          <a:bodyPr>
            <a:normAutofit fontScale="90000"/>
          </a:bodyPr>
          <a:lstStyle/>
          <a:p>
            <a:pPr algn="ctr"/>
            <a:r>
              <a:rPr lang="en-US" sz="6600" cap="none" dirty="0" smtClean="0">
                <a:solidFill>
                  <a:srgbClr val="FFFF00"/>
                </a:solidFill>
                <a:latin typeface="French Script MT" panose="03020402040607040605" pitchFamily="66" charset="0"/>
              </a:rPr>
              <a:t>Video extraction module</a:t>
            </a:r>
            <a:endParaRPr lang="en-US" sz="6600" dirty="0">
              <a:solidFill>
                <a:srgbClr val="FFFF00"/>
              </a:solidFill>
              <a:latin typeface="French Script MT" panose="03020402040607040605" pitchFamily="66" charset="0"/>
            </a:endParaRPr>
          </a:p>
        </p:txBody>
      </p:sp>
      <p:sp>
        <p:nvSpPr>
          <p:cNvPr id="3" name="Content Placeholder 2"/>
          <p:cNvSpPr>
            <a:spLocks noGrp="1"/>
          </p:cNvSpPr>
          <p:nvPr>
            <p:ph idx="1"/>
          </p:nvPr>
        </p:nvSpPr>
        <p:spPr>
          <a:xfrm>
            <a:off x="457200" y="1191126"/>
            <a:ext cx="11177337" cy="4932947"/>
          </a:xfrm>
        </p:spPr>
        <p:txBody>
          <a:bodyPr>
            <a:normAutofit/>
          </a:bodyPr>
          <a:lstStyle/>
          <a:p>
            <a:r>
              <a:rPr lang="en-US" sz="2400" dirty="0" smtClean="0">
                <a:latin typeface="Times New Roman" panose="02020603050405020304" pitchFamily="18" charset="0"/>
                <a:cs typeface="Times New Roman" panose="02020603050405020304" pitchFamily="18" charset="0"/>
              </a:rPr>
              <a:t>the compared frame should be matched with the video from which it has been extracted from and the video should be sent to the output stack and continue the comparison process until the videos are exhausted.</a:t>
            </a:r>
          </a:p>
          <a:p>
            <a:r>
              <a:rPr lang="en-US" sz="2400" dirty="0" smtClean="0">
                <a:latin typeface="Times New Roman" panose="02020603050405020304" pitchFamily="18" charset="0"/>
                <a:cs typeface="Times New Roman" panose="02020603050405020304" pitchFamily="18" charset="0"/>
              </a:rPr>
              <a:t>even though a video is obtained as an output with 100% match percentage, the frames related to that particular video can be removed and comparison can be resumed because there might be another video in which the image is present.</a:t>
            </a:r>
          </a:p>
          <a:p>
            <a:r>
              <a:rPr lang="en-US" sz="2400" dirty="0" smtClean="0">
                <a:latin typeface="Times New Roman" panose="02020603050405020304" pitchFamily="18" charset="0"/>
                <a:cs typeface="Times New Roman" panose="02020603050405020304" pitchFamily="18" charset="0"/>
              </a:rPr>
              <a:t>after all the images are exhausted, the extracted videos can be presented as output.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19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7900" y="216569"/>
            <a:ext cx="10018713" cy="1094874"/>
          </a:xfrm>
        </p:spPr>
        <p:txBody>
          <a:bodyPr>
            <a:normAutofit/>
          </a:bodyPr>
          <a:lstStyle/>
          <a:p>
            <a:r>
              <a:rPr lang="en-US" sz="5400" dirty="0" smtClean="0">
                <a:solidFill>
                  <a:srgbClr val="FF0000"/>
                </a:solidFill>
                <a:latin typeface="Monotype Corsiva" panose="03010101010201010101" pitchFamily="66" charset="0"/>
              </a:rPr>
              <a:t>Anomalies</a:t>
            </a:r>
            <a:endParaRPr lang="en-US" sz="5400" dirty="0">
              <a:solidFill>
                <a:srgbClr val="FF0000"/>
              </a:solidFill>
              <a:latin typeface="Monotype Corsiva" panose="03010101010201010101" pitchFamily="66" charset="0"/>
            </a:endParaRPr>
          </a:p>
        </p:txBody>
      </p:sp>
      <p:sp>
        <p:nvSpPr>
          <p:cNvPr id="3" name="Content Placeholder 2"/>
          <p:cNvSpPr>
            <a:spLocks noGrp="1"/>
          </p:cNvSpPr>
          <p:nvPr>
            <p:ph idx="1"/>
          </p:nvPr>
        </p:nvSpPr>
        <p:spPr>
          <a:xfrm>
            <a:off x="1484310" y="1311443"/>
            <a:ext cx="10018713" cy="5077325"/>
          </a:xfrm>
        </p:spPr>
        <p:txBody>
          <a:bodyPr>
            <a:normAutofit/>
          </a:bodyPr>
          <a:lstStyle/>
          <a:p>
            <a:r>
              <a:rPr lang="en-US" sz="3200" dirty="0" smtClean="0">
                <a:latin typeface="French Script MT" panose="03020402040607040605" pitchFamily="66" charset="0"/>
              </a:rPr>
              <a:t>The presented project was unable to create a probabilistic comparison thereby creating a comparison anomaly i.e. unless and until the image and frame have a 100% match, the designed program does not return a true result.</a:t>
            </a:r>
          </a:p>
          <a:p>
            <a:r>
              <a:rPr lang="en-US" sz="3200" dirty="0" smtClean="0">
                <a:latin typeface="French Script MT" panose="03020402040607040605" pitchFamily="66" charset="0"/>
              </a:rPr>
              <a:t>The presented project has done the frame split module in </a:t>
            </a:r>
            <a:r>
              <a:rPr lang="en-US" sz="3200" dirty="0" smtClean="0">
                <a:latin typeface="Algerian" panose="04020705040A02060702" pitchFamily="82" charset="0"/>
              </a:rPr>
              <a:t>MATLAB</a:t>
            </a:r>
            <a:r>
              <a:rPr lang="en-US" sz="3200" dirty="0" smtClean="0">
                <a:latin typeface="French Script MT" panose="03020402040607040605" pitchFamily="66" charset="0"/>
              </a:rPr>
              <a:t>, Image comparison and Video Extraction module in </a:t>
            </a:r>
            <a:r>
              <a:rPr lang="en-US" sz="3200" dirty="0" smtClean="0">
                <a:latin typeface="Algerian" panose="04020705040A02060702" pitchFamily="82" charset="0"/>
              </a:rPr>
              <a:t>JAVA</a:t>
            </a:r>
            <a:r>
              <a:rPr lang="en-US" sz="3200" dirty="0" smtClean="0">
                <a:latin typeface="French Script MT" panose="03020402040607040605" pitchFamily="66" charset="0"/>
              </a:rPr>
              <a:t> and was unable to combine both the modules/codes i.e. Java and matlab codes were unable to be combined resulting in a combination anomaly.</a:t>
            </a:r>
          </a:p>
          <a:p>
            <a:endParaRPr lang="en-US" sz="3200" dirty="0">
              <a:latin typeface="French Script MT" panose="03020402040607040605" pitchFamily="66" charset="0"/>
            </a:endParaRPr>
          </a:p>
        </p:txBody>
      </p:sp>
    </p:spTree>
    <p:extLst>
      <p:ext uri="{BB962C8B-B14F-4D97-AF65-F5344CB8AC3E}">
        <p14:creationId xmlns:p14="http://schemas.microsoft.com/office/powerpoint/2010/main" val="3175026200"/>
      </p:ext>
    </p:extLst>
  </p:cSld>
  <p:clrMapOvr>
    <a:masterClrMapping/>
  </p:clrMapOvr>
</p:sld>
</file>

<file path=ppt/theme/_rels/them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image" Target="../media/image15.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6.jpeg"/></Relationships>
</file>

<file path=ppt/theme/_rels/theme6.xml.rels><?xml version="1.0" encoding="UTF-8" standalone="yes"?>
<Relationships xmlns="http://schemas.openxmlformats.org/package/2006/relationships"><Relationship Id="rId1" Type="http://schemas.openxmlformats.org/officeDocument/2006/relationships/image" Target="../media/image9.jpeg"/></Relationships>
</file>

<file path=ppt/theme/_rels/theme8.xml.rels><?xml version="1.0" encoding="UTF-8" standalone="yes"?>
<Relationships xmlns="http://schemas.openxmlformats.org/package/2006/relationships"><Relationship Id="rId1" Type="http://schemas.openxmlformats.org/officeDocument/2006/relationships/image" Target="../media/image13.jpeg"/></Relationships>
</file>

<file path=ppt/theme/_rels/theme9.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0.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6.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ppt/theme/theme7.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8.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9.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Wisp</Template>
  <TotalTime>12277</TotalTime>
  <Words>667</Words>
  <Application>Microsoft Office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15</vt:i4>
      </vt:variant>
      <vt:variant>
        <vt:lpstr>Theme</vt:lpstr>
      </vt:variant>
      <vt:variant>
        <vt:i4>10</vt:i4>
      </vt:variant>
      <vt:variant>
        <vt:lpstr>Slide Titles</vt:lpstr>
      </vt:variant>
      <vt:variant>
        <vt:i4>10</vt:i4>
      </vt:variant>
    </vt:vector>
  </HeadingPairs>
  <TitlesOfParts>
    <vt:vector size="35" baseType="lpstr">
      <vt:lpstr>Algerian</vt:lpstr>
      <vt:lpstr>Arial</vt:lpstr>
      <vt:lpstr>Bookman Old Style</vt:lpstr>
      <vt:lpstr>Calibri</vt:lpstr>
      <vt:lpstr>Calibri Light</vt:lpstr>
      <vt:lpstr>Century Gothic</vt:lpstr>
      <vt:lpstr>Corbel</vt:lpstr>
      <vt:lpstr>French Script MT</vt:lpstr>
      <vt:lpstr>Garamond</vt:lpstr>
      <vt:lpstr>Monotype Corsiva</vt:lpstr>
      <vt:lpstr>Rockwell</vt:lpstr>
      <vt:lpstr>Times New Roman</vt:lpstr>
      <vt:lpstr>Trebuchet MS</vt:lpstr>
      <vt:lpstr>Tw Cen MT</vt:lpstr>
      <vt:lpstr>Wingdings 3</vt:lpstr>
      <vt:lpstr>Wisp</vt:lpstr>
      <vt:lpstr>Slice</vt:lpstr>
      <vt:lpstr>Facet</vt:lpstr>
      <vt:lpstr>Ion</vt:lpstr>
      <vt:lpstr>Celestial</vt:lpstr>
      <vt:lpstr>Damask</vt:lpstr>
      <vt:lpstr>Droplet</vt:lpstr>
      <vt:lpstr>Mesh</vt:lpstr>
      <vt:lpstr>Parallax</vt:lpstr>
      <vt:lpstr>Organic</vt:lpstr>
      <vt:lpstr>Video search by Image</vt:lpstr>
      <vt:lpstr>Team Members:</vt:lpstr>
      <vt:lpstr>Abstract</vt:lpstr>
      <vt:lpstr>Challenges</vt:lpstr>
      <vt:lpstr>Modules</vt:lpstr>
      <vt:lpstr>Frame split module</vt:lpstr>
      <vt:lpstr>Image Comparison module</vt:lpstr>
      <vt:lpstr>Video extraction module</vt:lpstr>
      <vt:lpstr>Anomalies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NP Complete problems</dc:title>
  <dc:creator>Shashank Devisetty</dc:creator>
  <cp:lastModifiedBy>Shashank Devisetty</cp:lastModifiedBy>
  <cp:revision>59</cp:revision>
  <dcterms:created xsi:type="dcterms:W3CDTF">2015-04-14T06:14:14Z</dcterms:created>
  <dcterms:modified xsi:type="dcterms:W3CDTF">2015-11-06T16:03:47Z</dcterms:modified>
</cp:coreProperties>
</file>